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"/>
  </p:notesMasterIdLst>
  <p:sldIdLst>
    <p:sldId id="256" r:id="rId2"/>
    <p:sldId id="260" r:id="rId3"/>
    <p:sldId id="262" r:id="rId4"/>
    <p:sldId id="263" r:id="rId5"/>
    <p:sldId id="265" r:id="rId6"/>
    <p:sldId id="268" r:id="rId7"/>
    <p:sldId id="269" r:id="rId8"/>
    <p:sldId id="271" r:id="rId9"/>
    <p:sldId id="272" r:id="rId10"/>
    <p:sldId id="273" r:id="rId11"/>
    <p:sldId id="27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441" autoAdjust="0"/>
  </p:normalViewPr>
  <p:slideViewPr>
    <p:cSldViewPr snapToGrid="0">
      <p:cViewPr varScale="1">
        <p:scale>
          <a:sx n="62" d="100"/>
          <a:sy n="62" d="100"/>
        </p:scale>
        <p:origin x="148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314196948122958"/>
          <c:y val="0"/>
          <c:w val="0.70433224325306365"/>
          <c:h val="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C4-47E2-BC70-ECE5C06BB6B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C4-47E2-BC70-ECE5C06BB6B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C4-47E2-BC70-ECE5C06BB6B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2C4-47E2-BC70-ECE5C06BB6B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2C4-47E2-BC70-ECE5C06BB6B8}"/>
              </c:ext>
            </c:extLst>
          </c:dPt>
          <c:dLbls>
            <c:dLbl>
              <c:idx val="0"/>
              <c:layout>
                <c:manualLayout>
                  <c:x val="-0.18215815030590052"/>
                  <c:y val="0.24179700064764317"/>
                </c:manualLayout>
              </c:layout>
              <c:tx>
                <c:rich>
                  <a:bodyPr/>
                  <a:lstStyle/>
                  <a:p>
                    <a:fld id="{FC161E2C-65C8-4E24-BDDE-6B91C78422F9}" type="CATEGORYNAME">
                      <a:rPr lang="en-US"/>
                      <a:pPr/>
                      <a:t>[NOM DE CATÉGORIE]</a:t>
                    </a:fld>
                    <a:endParaRPr lang="fr-FR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55438318320824"/>
                      <c:h val="0.188643704487686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2C4-47E2-BC70-ECE5C06BB6B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1129766-5EF7-4313-9EBF-0A3615FFABE6}" type="CATEGORYNAME">
                      <a:rPr lang="en-US"/>
                      <a:pPr/>
                      <a:t>[NOM DE CATÉGORIE]</a:t>
                    </a:fld>
                    <a:endParaRPr lang="fr-FR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2C4-47E2-BC70-ECE5C06BB6B8}"/>
                </c:ext>
              </c:extLst>
            </c:dLbl>
            <c:dLbl>
              <c:idx val="2"/>
              <c:layout>
                <c:manualLayout>
                  <c:x val="0.19871798215189149"/>
                  <c:y val="-0.15122477214870028"/>
                </c:manualLayout>
              </c:layout>
              <c:tx>
                <c:rich>
                  <a:bodyPr/>
                  <a:lstStyle/>
                  <a:p>
                    <a:fld id="{6235CBE6-74E2-4090-849A-2127BB451949}" type="CATEGORYNAME">
                      <a:rPr lang="en-US"/>
                      <a:pPr/>
                      <a:t>[NOM DE CATÉGORIE]</a:t>
                    </a:fld>
                    <a:endParaRPr lang="fr-FR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18200167945381"/>
                      <c:h val="0.2704063943964151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2C4-47E2-BC70-ECE5C06BB6B8}"/>
                </c:ext>
              </c:extLst>
            </c:dLbl>
            <c:dLbl>
              <c:idx val="3"/>
              <c:layout>
                <c:manualLayout>
                  <c:x val="0.25391763895915587"/>
                  <c:y val="0.11164957167563606"/>
                </c:manualLayout>
              </c:layout>
              <c:tx>
                <c:rich>
                  <a:bodyPr/>
                  <a:lstStyle/>
                  <a:p>
                    <a:fld id="{BD0A7B2C-F45D-4BD9-959A-6C231617DCF2}" type="CATEGORYNAME">
                      <a:rPr lang="en-US"/>
                      <a:pPr/>
                      <a:t>[NOM DE CATÉGORIE]</a:t>
                    </a:fld>
                    <a:endParaRPr lang="fr-FR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17029070545745"/>
                      <c:h val="0.188643704487686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2C4-47E2-BC70-ECE5C06BB6B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2C907BF-D6AF-400F-8746-93A8A6A16146}" type="CATEGORYNAME">
                      <a:rPr lang="en-US"/>
                      <a:pPr/>
                      <a:t>[NOM DE CATÉGORIE]</a:t>
                    </a:fld>
                    <a:endParaRPr lang="fr-FR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62C4-47E2-BC70-ECE5C06BB6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Feuil1!$C$7:$C$11</c:f>
              <c:strCache>
                <c:ptCount val="5"/>
                <c:pt idx="0">
                  <c:v>Transport</c:v>
                </c:pt>
                <c:pt idx="1">
                  <c:v>Industrie</c:v>
                </c:pt>
                <c:pt idx="2">
                  <c:v>Résidentiel et tertiaire</c:v>
                </c:pt>
                <c:pt idx="3">
                  <c:v>Agriculture</c:v>
                </c:pt>
                <c:pt idx="4">
                  <c:v>Energie</c:v>
                </c:pt>
              </c:strCache>
            </c:strRef>
          </c:cat>
          <c:val>
            <c:numRef>
              <c:f>Feuil1!$D$7:$D$11</c:f>
              <c:numCache>
                <c:formatCode>0%</c:formatCode>
                <c:ptCount val="5"/>
                <c:pt idx="0">
                  <c:v>0.3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2C4-47E2-BC70-ECE5C06BB6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60AD1-68A1-4F9D-8DE9-1512A6C5CF92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B4D42-01FF-404F-A655-75D6437621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65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B4D42-01FF-404F-A655-75D6437621E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381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i="0" dirty="0">
              <a:solidFill>
                <a:srgbClr val="202328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B4D42-01FF-404F-A655-75D6437621E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480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i="0" dirty="0">
              <a:solidFill>
                <a:srgbClr val="202328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B4D42-01FF-404F-A655-75D6437621E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34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B4D42-01FF-404F-A655-75D6437621E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45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i="0" dirty="0">
              <a:solidFill>
                <a:srgbClr val="202328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B4D42-01FF-404F-A655-75D6437621E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806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B4D42-01FF-404F-A655-75D6437621E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00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B4D42-01FF-404F-A655-75D6437621E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57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B4D42-01FF-404F-A655-75D6437621E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65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B4D42-01FF-404F-A655-75D6437621E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58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i="0" dirty="0">
              <a:solidFill>
                <a:srgbClr val="202328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B4D42-01FF-404F-A655-75D6437621E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252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i="0" dirty="0">
              <a:solidFill>
                <a:srgbClr val="202328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B4D42-01FF-404F-A655-75D6437621E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85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E8FD9-36FF-7F56-9C24-FC8BBA9E0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B0C492-4BA7-13DB-8013-0D4FCD7DA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9E0F1E-17F9-2EDF-F882-5539D9BD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66977A-670D-7F3C-69BA-013965FA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D9FD12-5E3E-E9F0-2C40-7298CA61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98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AC26C-75A9-954A-BC7D-C25ED95C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69C83EA-6019-5036-D0AE-D12F73BD1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C20863-F19E-211D-41D2-AD132750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FF61C-9BF3-21D1-D56D-8037BBD0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09D8C5-F45B-9726-F83F-D5EF2A44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30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6FA0AD-20D2-521F-1C3A-F8803A13F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CE37A0-E7BF-C106-A96E-35AA7C438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513FC2-7257-1FF2-51FA-2A3F9501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0FD20E-A0F2-637F-19A2-D5B3A56F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B4ECCE-2445-25AA-CD01-9224A8FA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16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68B8E-4D9D-0CDA-88D4-69B45A2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DD372C-8599-BE82-C2CE-6DA77749E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0372B-0761-F4E0-9024-34B54CF2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35695E-4E1F-F37D-8B56-0527B9A2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2335BD-D638-56DD-708C-F61FAFD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45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81153B-9B9F-F72A-8BD7-6B8D6A1D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24D5CE-8CD7-5F5E-F038-1721C016C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0D3148-C0EA-690E-968E-E597783A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4789D-1F58-AB6F-3297-D635C541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B4B2C3-9C4B-A8E9-C916-6FDFA0B0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319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406AE1-EA6E-228E-FE9B-AE4E1B5C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1BAF8A-4321-E3DB-DE7F-98EA88558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2FD38A5-8B5D-62CB-9F5C-17893158E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9CA0C0-4C43-928A-830B-1144D92B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842AC5-529B-306E-7DD0-136E6B70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CF9398-B560-13BB-DAC2-C6A2C6C8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6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4E23F7-E3CA-5420-7C6D-87A36891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F723E2-DD72-FECD-46DF-E796E8A0A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EA6929-8ABD-259D-1240-AAF71E5EE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E37BD8-8BF4-1924-7459-1905516FD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95AC6FA-4AE1-0F29-DC41-8D60C2BA5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B259F2F-EA88-AF4D-E4D4-5E213D2F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EFCCAD7-C7A4-CA01-5A72-47D6ED84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729D6E-EB3C-9FC2-14C8-AAB2E2BA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27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1BCCB4-CF98-FFBF-185B-C0468D98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3C3987-66F8-898A-C740-1D8AD51C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0BAD23-E06A-9EA4-D8A0-D2C10A30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1950411-FE64-70BE-C78A-819F00FE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22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6F2B0FD-260B-0814-8C2F-CB8FF788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EAFD19-9530-07DE-87AD-D21AF960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C76958-F61B-B893-0505-07A9E262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197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64986-DCAB-8E35-85A1-286BEFE0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D85B63-DE2B-B2BF-4C38-C661C6718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B6A3E9-3DD4-EF13-82D7-27E7DADF8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8CD79B-8E80-1D27-0E29-25BC2E9D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AA90B1-9EFF-886A-C166-E73D63E2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AD89A5-AC5C-37B5-23A4-6F73E2B9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26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181F1-F107-D0CF-D696-161259BC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015749B-8413-5E73-028F-1520E940C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871561-5C30-E272-CFC7-20212DB09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F76BAE-C595-C006-7104-5BBDB16F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51DD2E-7DC3-C1F8-3E12-7E6CA667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934A24-4C91-1336-1EFB-7571BB66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590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91E090B-077F-6202-0BAA-0676D041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E9BF58-B4D8-E20F-9D9C-6524E1377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BD95AD-423C-EC4C-7ED7-B692DFB17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E08E9-4546-4207-81ED-4CB064E8A69B}" type="datetimeFigureOut">
              <a:rPr lang="fr-FR" smtClean="0"/>
              <a:t>06/02/2024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482C5D-780F-4253-D704-0F3556865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13CADD-98F7-AFD7-6E81-34E52C1A5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B4686-D88B-4C16-94F1-1EFBED6FBD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9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35.jpeg"/><Relationship Id="rId3" Type="http://schemas.openxmlformats.org/officeDocument/2006/relationships/hyperlink" Target="mailto:stephane.barbusse@ademe.fr" TargetMode="External"/><Relationship Id="rId21" Type="http://schemas.openxmlformats.org/officeDocument/2006/relationships/image" Target="../media/image30.jpeg"/><Relationship Id="rId7" Type="http://schemas.openxmlformats.org/officeDocument/2006/relationships/hyperlink" Target="https://www.youtube.com/watch?v=XER_OpLx0Qs" TargetMode="External"/><Relationship Id="rId12" Type="http://schemas.openxmlformats.org/officeDocument/2006/relationships/image" Target="../media/image22.png"/><Relationship Id="rId17" Type="http://schemas.openxmlformats.org/officeDocument/2006/relationships/image" Target="../media/image26.jpeg"/><Relationship Id="rId25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youtu.be/hCDGkdH-HdU?t=583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24" Type="http://schemas.openxmlformats.org/officeDocument/2006/relationships/image" Target="../media/image33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23" Type="http://schemas.openxmlformats.org/officeDocument/2006/relationships/image" Target="../media/image32.jpe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D8D7A6-0599-AA15-2F86-D17CAB3F0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fr-FR" sz="53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Les scénarios Transition(s) 2050 </a:t>
            </a:r>
            <a:br>
              <a:rPr lang="fr-FR" sz="53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fr-FR" sz="53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l’ADEME</a:t>
            </a:r>
            <a:br>
              <a:rPr lang="fr-FR" sz="53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fr-FR" sz="27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4E4662-AC0F-0073-2AEA-A543E762C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Semaine </a:t>
            </a:r>
            <a:r>
              <a:rPr lang="fr-FR" dirty="0">
                <a:solidFill>
                  <a:schemeClr val="bg1"/>
                </a:solidFill>
              </a:rPr>
              <a:t>Prospective – ENPC – 07/02/2024</a:t>
            </a:r>
          </a:p>
          <a:p>
            <a:r>
              <a:rPr lang="fr-FR" dirty="0">
                <a:solidFill>
                  <a:schemeClr val="bg1"/>
                </a:solidFill>
              </a:rPr>
              <a:t>Raphael.gerson@ademe.fr</a:t>
            </a:r>
          </a:p>
        </p:txBody>
      </p:sp>
    </p:spTree>
    <p:extLst>
      <p:ext uri="{BB962C8B-B14F-4D97-AF65-F5344CB8AC3E}">
        <p14:creationId xmlns:p14="http://schemas.microsoft.com/office/powerpoint/2010/main" val="1356256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6F836-4971-522D-91BD-84BED5EB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4"/>
            <a:ext cx="12192000" cy="955580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fr-FR" sz="2900" b="1" dirty="0">
                <a:solidFill>
                  <a:schemeClr val="bg1"/>
                </a:solidFill>
              </a:rPr>
              <a:t>Transition(s) 2050 : Principaux Résultats</a:t>
            </a:r>
            <a:br>
              <a:rPr lang="fr-FR" sz="2900" b="1" dirty="0">
                <a:solidFill>
                  <a:schemeClr val="bg1"/>
                </a:solidFill>
              </a:rPr>
            </a:br>
            <a:r>
              <a:rPr lang="fr-FR" sz="2900" b="1" dirty="0">
                <a:solidFill>
                  <a:schemeClr val="bg1"/>
                </a:solidFill>
              </a:rPr>
              <a:t>Les énergies renouvelables dans le mix énergétique</a:t>
            </a: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D84958CC-A523-9CA4-227E-097C10E93234}"/>
              </a:ext>
            </a:extLst>
          </p:cNvPr>
          <p:cNvSpPr txBox="1">
            <a:spLocks/>
          </p:cNvSpPr>
          <p:nvPr/>
        </p:nvSpPr>
        <p:spPr>
          <a:xfrm>
            <a:off x="615599" y="2094090"/>
            <a:ext cx="7112937" cy="3233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/>
              <a:t>Entre 70 % et 88% de l’approvisionnement énergétique</a:t>
            </a:r>
            <a:br>
              <a:rPr lang="fr-FR" sz="1800" b="1" dirty="0"/>
            </a:br>
            <a:r>
              <a:rPr lang="fr-FR" sz="1800" dirty="0"/>
              <a:t>basé sur les énergies renouvelables</a:t>
            </a:r>
          </a:p>
          <a:p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/>
              <a:t>Une part croissante de l’électricité </a:t>
            </a:r>
            <a:r>
              <a:rPr lang="fr-FR" sz="1800" dirty="0"/>
              <a:t>dans tous les scénarios,</a:t>
            </a:r>
            <a:br>
              <a:rPr lang="fr-FR" sz="1800" dirty="0"/>
            </a:br>
            <a:r>
              <a:rPr lang="fr-FR" sz="1800" dirty="0"/>
              <a:t>(42%-44%-52%-56%)</a:t>
            </a:r>
          </a:p>
          <a:p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Quasi disparition des énergies fossiles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07AB94-0B0F-2587-0824-50D2389C76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981" y="1880482"/>
            <a:ext cx="4214322" cy="37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77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6F836-4971-522D-91BD-84BED5EB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4"/>
            <a:ext cx="12192000" cy="955580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fr-FR" sz="2900" b="1" dirty="0">
                <a:solidFill>
                  <a:schemeClr val="bg1"/>
                </a:solidFill>
              </a:rPr>
              <a:t>Pour en savoir plus : www.ademe.fr/les-futurs-en-transition/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4FDD8F6-C585-0991-BBAF-C7E8B196D18D}"/>
              </a:ext>
            </a:extLst>
          </p:cNvPr>
          <p:cNvSpPr txBox="1"/>
          <p:nvPr/>
        </p:nvSpPr>
        <p:spPr>
          <a:xfrm>
            <a:off x="2781300" y="5122133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84BFCFC8-5E89-0980-4088-543BBD5D372B}"/>
              </a:ext>
            </a:extLst>
          </p:cNvPr>
          <p:cNvSpPr/>
          <p:nvPr/>
        </p:nvSpPr>
        <p:spPr>
          <a:xfrm>
            <a:off x="2781300" y="5122133"/>
            <a:ext cx="419100" cy="288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7E4D917-4420-7294-0E4D-9C6B740521AD}"/>
              </a:ext>
            </a:extLst>
          </p:cNvPr>
          <p:cNvSpPr txBox="1"/>
          <p:nvPr/>
        </p:nvSpPr>
        <p:spPr>
          <a:xfrm>
            <a:off x="174513" y="3654588"/>
            <a:ext cx="11846406" cy="3092385"/>
          </a:xfrm>
          <a:prstGeom prst="rect">
            <a:avLst/>
          </a:prstGeom>
          <a:solidFill>
            <a:srgbClr val="194194"/>
          </a:solidFill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fr-FR" dirty="0">
                <a:solidFill>
                  <a:schemeClr val="bg1"/>
                </a:solidFill>
                <a:latin typeface="Marianne" panose="02000000000000000000" pitchFamily="50" charset="0"/>
              </a:rPr>
              <a:t>Les feuilletons :</a:t>
            </a:r>
          </a:p>
          <a:p>
            <a:pPr marL="72000">
              <a:lnSpc>
                <a:spcPct val="114000"/>
              </a:lnSpc>
            </a:pPr>
            <a:r>
              <a:rPr lang="fr-FR" sz="1400" dirty="0">
                <a:solidFill>
                  <a:schemeClr val="bg1"/>
                </a:solidFill>
                <a:latin typeface="Marianne" panose="02000000000000000000" pitchFamily="50" charset="0"/>
              </a:rPr>
              <a:t>Mix Electrique</a:t>
            </a:r>
          </a:p>
          <a:p>
            <a:pPr marL="72000">
              <a:lnSpc>
                <a:spcPct val="114000"/>
              </a:lnSpc>
            </a:pPr>
            <a:r>
              <a:rPr lang="fr-FR" sz="1400" dirty="0">
                <a:solidFill>
                  <a:schemeClr val="bg1"/>
                </a:solidFill>
                <a:latin typeface="Marianne" panose="02000000000000000000" pitchFamily="50" charset="0"/>
              </a:rPr>
              <a:t>Matériaux de la transition énergétique</a:t>
            </a:r>
          </a:p>
          <a:p>
            <a:pPr marL="72000">
              <a:lnSpc>
                <a:spcPct val="114000"/>
              </a:lnSpc>
            </a:pPr>
            <a:r>
              <a:rPr lang="fr-FR" sz="1400" dirty="0">
                <a:solidFill>
                  <a:schemeClr val="bg1"/>
                </a:solidFill>
                <a:effectLst/>
                <a:latin typeface="Marianne" panose="02000000000000000000" pitchFamily="50" charset="0"/>
                <a:ea typeface="Times New Roman" panose="02020603050405020304" pitchFamily="18" charset="0"/>
              </a:rPr>
              <a:t>Les effets macro-économiques</a:t>
            </a:r>
          </a:p>
          <a:p>
            <a:pPr marL="72000">
              <a:lnSpc>
                <a:spcPct val="114000"/>
              </a:lnSpc>
            </a:pPr>
            <a:r>
              <a:rPr lang="fr-FR" sz="1400" dirty="0">
                <a:solidFill>
                  <a:schemeClr val="bg1"/>
                </a:solidFill>
                <a:latin typeface="Marianne" panose="02000000000000000000" pitchFamily="50" charset="0"/>
              </a:rPr>
              <a:t>Adaptation au Changement Climatique</a:t>
            </a:r>
          </a:p>
          <a:p>
            <a:pPr marL="72000">
              <a:lnSpc>
                <a:spcPct val="114000"/>
              </a:lnSpc>
            </a:pPr>
            <a:r>
              <a:rPr lang="fr-FR" sz="1400" dirty="0">
                <a:solidFill>
                  <a:schemeClr val="bg1"/>
                </a:solidFill>
                <a:latin typeface="Marianne" panose="02000000000000000000" pitchFamily="50" charset="0"/>
              </a:rPr>
              <a:t>Sols</a:t>
            </a:r>
          </a:p>
          <a:p>
            <a:pPr marL="72000">
              <a:lnSpc>
                <a:spcPct val="114000"/>
              </a:lnSpc>
            </a:pPr>
            <a:r>
              <a:rPr lang="fr-FR" sz="1400" dirty="0">
                <a:solidFill>
                  <a:schemeClr val="bg1"/>
                </a:solidFill>
                <a:latin typeface="Marianne" panose="02000000000000000000" pitchFamily="50" charset="0"/>
              </a:rPr>
              <a:t>Mode de vie</a:t>
            </a:r>
          </a:p>
          <a:p>
            <a:pPr marL="72000">
              <a:lnSpc>
                <a:spcPct val="114000"/>
              </a:lnSpc>
            </a:pPr>
            <a:r>
              <a:rPr lang="fr-FR" sz="1400" dirty="0">
                <a:solidFill>
                  <a:schemeClr val="bg1"/>
                </a:solidFill>
                <a:latin typeface="Marianne" panose="02000000000000000000" pitchFamily="50" charset="0"/>
              </a:rPr>
              <a:t>Protéine</a:t>
            </a:r>
          </a:p>
          <a:p>
            <a:pPr marL="72000">
              <a:lnSpc>
                <a:spcPct val="114000"/>
              </a:lnSpc>
            </a:pPr>
            <a:r>
              <a:rPr lang="fr-FR" sz="1400" dirty="0">
                <a:solidFill>
                  <a:schemeClr val="bg1"/>
                </a:solidFill>
                <a:latin typeface="Marianne" panose="02000000000000000000" pitchFamily="50" charset="0"/>
              </a:rPr>
              <a:t>Construction Neuve</a:t>
            </a:r>
          </a:p>
          <a:p>
            <a:pPr marL="72000">
              <a:lnSpc>
                <a:spcPct val="114000"/>
              </a:lnSpc>
            </a:pPr>
            <a:r>
              <a:rPr lang="fr-FR" sz="1400" dirty="0">
                <a:solidFill>
                  <a:schemeClr val="bg1"/>
                </a:solidFill>
                <a:latin typeface="Marianne" panose="02000000000000000000" pitchFamily="50" charset="0"/>
              </a:rPr>
              <a:t>Logistique des derniers kms</a:t>
            </a:r>
          </a:p>
          <a:p>
            <a:pPr marL="72000">
              <a:lnSpc>
                <a:spcPct val="114000"/>
              </a:lnSpc>
            </a:pPr>
            <a:r>
              <a:rPr lang="fr-FR" sz="1400" dirty="0">
                <a:solidFill>
                  <a:schemeClr val="bg1"/>
                </a:solidFill>
                <a:latin typeface="Marianne" panose="02000000000000000000" pitchFamily="50" charset="0"/>
              </a:rPr>
              <a:t>Gaz et Carburants liquides</a:t>
            </a:r>
          </a:p>
          <a:p>
            <a:pPr marL="72000">
              <a:lnSpc>
                <a:spcPct val="114000"/>
              </a:lnSpc>
            </a:pPr>
            <a:r>
              <a:rPr lang="fr-FR" sz="1400" dirty="0">
                <a:solidFill>
                  <a:schemeClr val="bg1"/>
                </a:solidFill>
                <a:latin typeface="Marianne" panose="02000000000000000000" pitchFamily="50" charset="0"/>
              </a:rPr>
              <a:t>Territoires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C58C9B-5C36-D5DA-EA7F-22DC91F5B183}"/>
              </a:ext>
            </a:extLst>
          </p:cNvPr>
          <p:cNvSpPr txBox="1"/>
          <p:nvPr/>
        </p:nvSpPr>
        <p:spPr>
          <a:xfrm>
            <a:off x="174513" y="1432405"/>
            <a:ext cx="2573033" cy="1838965"/>
          </a:xfrm>
          <a:prstGeom prst="rect">
            <a:avLst/>
          </a:prstGeom>
          <a:solidFill>
            <a:srgbClr val="194194"/>
          </a:solidFill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fr-FR" dirty="0">
                <a:solidFill>
                  <a:schemeClr val="bg1"/>
                </a:solidFill>
                <a:latin typeface="Marianne" panose="02000000000000000000" pitchFamily="50" charset="0"/>
              </a:rPr>
              <a:t>Le rapport</a:t>
            </a:r>
          </a:p>
          <a:p>
            <a:pPr>
              <a:lnSpc>
                <a:spcPct val="125000"/>
              </a:lnSpc>
            </a:pPr>
            <a:r>
              <a:rPr lang="fr-FR" dirty="0">
                <a:solidFill>
                  <a:schemeClr val="bg1"/>
                </a:solidFill>
                <a:latin typeface="Marianne" panose="02000000000000000000" pitchFamily="50" charset="0"/>
              </a:rPr>
              <a:t>  La synthèse</a:t>
            </a:r>
          </a:p>
          <a:p>
            <a:pPr>
              <a:lnSpc>
                <a:spcPct val="125000"/>
              </a:lnSpc>
            </a:pPr>
            <a:r>
              <a:rPr lang="fr-FR" dirty="0">
                <a:solidFill>
                  <a:schemeClr val="bg1"/>
                </a:solidFill>
                <a:latin typeface="Marianne" panose="02000000000000000000" pitchFamily="50" charset="0"/>
              </a:rPr>
              <a:t>    Le résumé exécutif</a:t>
            </a:r>
          </a:p>
          <a:p>
            <a:endParaRPr lang="fr-FR" sz="2800" dirty="0">
              <a:solidFill>
                <a:schemeClr val="bg1"/>
              </a:solidFill>
              <a:latin typeface="Marianne" panose="02000000000000000000" pitchFamily="50" charset="0"/>
            </a:endParaRPr>
          </a:p>
          <a:p>
            <a:endParaRPr lang="fr-FR" dirty="0">
              <a:solidFill>
                <a:schemeClr val="bg1"/>
              </a:solidFill>
              <a:latin typeface="Marianne" panose="02000000000000000000" pitchFamily="50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E277153-D41F-F899-E79B-B700E4A8D9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00" y="1280138"/>
            <a:ext cx="1790370" cy="126444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2E893C-1730-BFE0-8C54-95AA41232E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016" y="1760045"/>
            <a:ext cx="1763690" cy="12444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1DDEDEA-3DA7-EBBC-68EE-8C3AF37DFC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0573" y="2075961"/>
            <a:ext cx="1763691" cy="124495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5D8A2-1B0F-2B42-A70E-5151B1CA683C}"/>
              </a:ext>
            </a:extLst>
          </p:cNvPr>
          <p:cNvSpPr txBox="1"/>
          <p:nvPr/>
        </p:nvSpPr>
        <p:spPr>
          <a:xfrm>
            <a:off x="6770857" y="1768394"/>
            <a:ext cx="348204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Revisionnez les replays vidéo</a:t>
            </a:r>
          </a:p>
          <a:p>
            <a:pPr algn="ctr">
              <a:spcAft>
                <a:spcPts val="600"/>
              </a:spcAft>
            </a:pPr>
            <a:r>
              <a:rPr lang="fr-FR" dirty="0"/>
              <a:t>Conférence du 30/11/2021</a:t>
            </a:r>
          </a:p>
          <a:p>
            <a:pPr algn="ctr"/>
            <a:r>
              <a:rPr lang="fr-FR" dirty="0"/>
              <a:t>Et la vidéo en motion capture</a:t>
            </a:r>
          </a:p>
          <a:p>
            <a:pPr algn="ctr"/>
            <a:r>
              <a:rPr lang="fr-FR" dirty="0"/>
              <a:t>sur </a:t>
            </a:r>
            <a:r>
              <a:rPr lang="fr-FR" dirty="0">
                <a:hlinkClick r:id="rId7"/>
              </a:rPr>
              <a:t>YouTube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DF11001-E51F-C0DB-90A5-1EFE7E50F01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18" y="3702397"/>
            <a:ext cx="1476000" cy="972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0DCA34-5621-D9C8-E044-9168DA7F01F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734264" y="3702397"/>
            <a:ext cx="1476000" cy="972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D560B7C-D1E3-933B-9359-B17ABD2529D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248" y="3702397"/>
            <a:ext cx="1476000" cy="972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E71FF7F-009D-E9E0-0D6F-4B21C4AE1924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83970" y="3702397"/>
            <a:ext cx="1476000" cy="972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73E546A-6902-8B68-358C-395BB361413D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965518" y="4731105"/>
            <a:ext cx="1476000" cy="972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E38A876-7862-3D1B-5D4C-8C4DDE5CEB90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734264" y="4731104"/>
            <a:ext cx="1476000" cy="972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4EC3ADD-3E69-586C-CD20-40C55C392CBB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490248" y="4731104"/>
            <a:ext cx="1476000" cy="972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2373B4F-CCB9-D1C6-549F-F87ADFDF1676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9283970" y="4731104"/>
            <a:ext cx="1476000" cy="972000"/>
          </a:xfrm>
          <a:prstGeom prst="rect">
            <a:avLst/>
          </a:prstGeom>
        </p:spPr>
      </p:pic>
      <p:pic>
        <p:nvPicPr>
          <p:cNvPr id="23" name="Image 22">
            <a:hlinkClick r:id="rId16"/>
            <a:extLst>
              <a:ext uri="{FF2B5EF4-FFF2-40B4-BE49-F238E27FC236}">
                <a16:creationId xmlns:a16="http://schemas.microsoft.com/office/drawing/2014/main" id="{A0FCCFB7-F1E0-FFEE-4DE9-ADBD2A4A8F4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8590" y="1768394"/>
            <a:ext cx="1229189" cy="6738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56C5435-6D7A-A2DD-4BA1-22ED732F898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8590" y="2549335"/>
            <a:ext cx="1229189" cy="70546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366C177-93F7-406D-6BD9-7181A8B6CD1A}"/>
              </a:ext>
            </a:extLst>
          </p:cNvPr>
          <p:cNvPicPr>
            <a:picLocks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096" y="3703913"/>
            <a:ext cx="1476000" cy="972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5D53A08-CD45-FBAA-F09A-A0A443078976}"/>
              </a:ext>
            </a:extLst>
          </p:cNvPr>
          <p:cNvPicPr>
            <a:picLocks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842" y="3703913"/>
            <a:ext cx="1476000" cy="9720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0567835-EBE7-AF28-C6A3-9C6AEB331B47}"/>
              </a:ext>
            </a:extLst>
          </p:cNvPr>
          <p:cNvPicPr>
            <a:picLocks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826" y="3703913"/>
            <a:ext cx="1476000" cy="9720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BB64C5B-97F8-095F-69C0-CD7AB0867DE0}"/>
              </a:ext>
            </a:extLst>
          </p:cNvPr>
          <p:cNvPicPr>
            <a:picLocks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6548" y="3703913"/>
            <a:ext cx="1476000" cy="9720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A699E55E-55F8-04FC-B5BE-E9ADF5C0179E}"/>
              </a:ext>
            </a:extLst>
          </p:cNvPr>
          <p:cNvPicPr>
            <a:picLocks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096" y="4732621"/>
            <a:ext cx="1476000" cy="9720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9C92730-0174-15BB-AF5F-D54BD2E133BE}"/>
              </a:ext>
            </a:extLst>
          </p:cNvPr>
          <p:cNvPicPr>
            <a:picLocks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842" y="4732620"/>
            <a:ext cx="1476000" cy="9720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763A665-49EA-2265-B767-02E1437258F9}"/>
              </a:ext>
            </a:extLst>
          </p:cNvPr>
          <p:cNvPicPr>
            <a:picLocks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826" y="4732620"/>
            <a:ext cx="1476000" cy="9720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6064C87-CDB2-0C02-5FDC-0D3C7B8459B1}"/>
              </a:ext>
            </a:extLst>
          </p:cNvPr>
          <p:cNvPicPr>
            <a:picLocks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6548" y="4732620"/>
            <a:ext cx="1476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0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6F836-4971-522D-91BD-84BED5EB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3"/>
            <a:ext cx="12192000" cy="744836"/>
          </a:xfrm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fr-FR" sz="3200" b="1">
                <a:solidFill>
                  <a:schemeClr val="bg1"/>
                </a:solidFill>
              </a:rPr>
              <a:t>La France vers la neutralité carbone?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962D49A-E5AC-394A-0B7C-36E0C3959C83}"/>
              </a:ext>
            </a:extLst>
          </p:cNvPr>
          <p:cNvGrpSpPr/>
          <p:nvPr/>
        </p:nvGrpSpPr>
        <p:grpSpPr>
          <a:xfrm>
            <a:off x="6854047" y="1095740"/>
            <a:ext cx="5153733" cy="4582585"/>
            <a:chOff x="6854047" y="1095740"/>
            <a:chExt cx="5153733" cy="458258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F5DB687-576C-0A82-38DF-16DAE67F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1229" y="3816616"/>
              <a:ext cx="3223748" cy="1813895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E70640D-7BD3-38DA-8221-0583B927E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01228" y="1918033"/>
              <a:ext cx="3223749" cy="1829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D8FF5B-6AD7-651C-352C-ED5F70F088FD}"/>
                </a:ext>
              </a:extLst>
            </p:cNvPr>
            <p:cNvSpPr/>
            <p:nvPr/>
          </p:nvSpPr>
          <p:spPr>
            <a:xfrm>
              <a:off x="6854047" y="1840109"/>
              <a:ext cx="5153733" cy="3838216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A80791-8A91-9DBB-542E-8FD310D5F064}"/>
                </a:ext>
              </a:extLst>
            </p:cNvPr>
            <p:cNvSpPr/>
            <p:nvPr/>
          </p:nvSpPr>
          <p:spPr>
            <a:xfrm>
              <a:off x="6854047" y="1095740"/>
              <a:ext cx="5153733" cy="74483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 dirty="0"/>
                <a:t>Une réduction drastique et inquiétante de nos puits carbone : de 45Mt en 2005 à 14Mt en 2021…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F665C-54CE-469F-95C7-479E2B9150C8}"/>
              </a:ext>
            </a:extLst>
          </p:cNvPr>
          <p:cNvSpPr/>
          <p:nvPr/>
        </p:nvSpPr>
        <p:spPr>
          <a:xfrm>
            <a:off x="344159" y="5829043"/>
            <a:ext cx="11663621" cy="6856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b="1" dirty="0">
                <a:sym typeface="Wingdings" panose="05000000000000000000" pitchFamily="2" charset="2"/>
              </a:rPr>
              <a:t>Double enjeu : Accélérer la décarbonation et préserver le vivant (puits de carbone naturels)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9CF777F-A8CC-163E-6999-DCECB2DA86B6}"/>
              </a:ext>
            </a:extLst>
          </p:cNvPr>
          <p:cNvGrpSpPr/>
          <p:nvPr/>
        </p:nvGrpSpPr>
        <p:grpSpPr>
          <a:xfrm>
            <a:off x="344159" y="1095273"/>
            <a:ext cx="6257611" cy="4583052"/>
            <a:chOff x="344159" y="1095273"/>
            <a:chExt cx="6257611" cy="458305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8FB978A-0FDC-9A3D-430E-87AD9F6CE22F}"/>
                </a:ext>
              </a:extLst>
            </p:cNvPr>
            <p:cNvGrpSpPr/>
            <p:nvPr/>
          </p:nvGrpSpPr>
          <p:grpSpPr>
            <a:xfrm>
              <a:off x="344159" y="1095273"/>
              <a:ext cx="6257611" cy="4583052"/>
              <a:chOff x="344159" y="1095273"/>
              <a:chExt cx="6257611" cy="456195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3D8EB58-7D8D-FA4C-C110-0EC0AA46E1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4543" y="2377437"/>
                <a:ext cx="4248550" cy="31439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" name="Connecteur droit avec flèche 7">
                <a:extLst>
                  <a:ext uri="{FF2B5EF4-FFF2-40B4-BE49-F238E27FC236}">
                    <a16:creationId xmlns:a16="http://schemas.microsoft.com/office/drawing/2014/main" id="{E3EB6939-9CCB-500C-7241-0A09C295D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3644" y="3808322"/>
                <a:ext cx="1075174" cy="96464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17B4497-994B-0730-1433-717CDB988F73}"/>
                  </a:ext>
                </a:extLst>
              </p:cNvPr>
              <p:cNvSpPr/>
              <p:nvPr/>
            </p:nvSpPr>
            <p:spPr>
              <a:xfrm>
                <a:off x="344159" y="1493187"/>
                <a:ext cx="6257611" cy="4164037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23597D-A79A-332F-D356-4956A9925908}"/>
                  </a:ext>
                </a:extLst>
              </p:cNvPr>
              <p:cNvSpPr/>
              <p:nvPr/>
            </p:nvSpPr>
            <p:spPr>
              <a:xfrm>
                <a:off x="344159" y="1095273"/>
                <a:ext cx="6257611" cy="744836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700" b="1" dirty="0"/>
                  <a:t>Une baisse des émissions brutes de CO2 depuis 1990…. </a:t>
                </a:r>
              </a:p>
              <a:p>
                <a:pPr algn="r"/>
                <a:r>
                  <a:rPr lang="fr-FR" sz="1700" b="1" dirty="0"/>
                  <a:t>… qui devra doubler pour atteindre la neutralité carbone en 2050 </a:t>
                </a:r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F6E118AB-6F71-2847-83A1-7D8BACF3B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3112" y="4873449"/>
                <a:ext cx="1185706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CBCC67F0-DF52-5106-D07F-0AA01D0560CC}"/>
                </a:ext>
              </a:extLst>
            </p:cNvPr>
            <p:cNvGrpSpPr/>
            <p:nvPr/>
          </p:nvGrpSpPr>
          <p:grpSpPr>
            <a:xfrm>
              <a:off x="767023" y="3186828"/>
              <a:ext cx="2300748" cy="1687791"/>
              <a:chOff x="767023" y="3186828"/>
              <a:chExt cx="2300748" cy="1687791"/>
            </a:xfrm>
          </p:grpSpPr>
          <p:graphicFrame>
            <p:nvGraphicFramePr>
              <p:cNvPr id="7" name="Graphique 6" descr="Type de graphique : Secteurs. « Champ2 »&#10;&#10;Description générée automatiquement">
                <a:extLst>
                  <a:ext uri="{FF2B5EF4-FFF2-40B4-BE49-F238E27FC236}">
                    <a16:creationId xmlns:a16="http://schemas.microsoft.com/office/drawing/2014/main" id="{BB063B6A-F649-2AF1-6D10-02CC72ACA33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59377101"/>
                  </p:ext>
                </p:extLst>
              </p:nvPr>
            </p:nvGraphicFramePr>
            <p:xfrm>
              <a:off x="767023" y="3186828"/>
              <a:ext cx="2300748" cy="138656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D8D06A2-E881-0EE7-C4DB-0431BE7E2C63}"/>
                  </a:ext>
                </a:extLst>
              </p:cNvPr>
              <p:cNvSpPr txBox="1"/>
              <p:nvPr/>
            </p:nvSpPr>
            <p:spPr>
              <a:xfrm>
                <a:off x="1048019" y="4536065"/>
                <a:ext cx="18721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800" dirty="0"/>
                  <a:t>Source des Emissions de CO</a:t>
                </a:r>
                <a:r>
                  <a:rPr lang="fr-FR" sz="600" dirty="0"/>
                  <a:t>2</a:t>
                </a:r>
              </a:p>
              <a:p>
                <a:pPr algn="ctr"/>
                <a:r>
                  <a:rPr lang="fr-FR" sz="800" dirty="0"/>
                  <a:t> en France en 2021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845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FED53FB7-3B3E-FA1B-83BD-6E545848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072" y="1457061"/>
            <a:ext cx="8084820" cy="42367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16F836-4971-522D-91BD-84BED5EB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3"/>
            <a:ext cx="12192000" cy="744836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4 chemins (encore) possibles (mais difficiles) pour atteindre la neutralité carbone</a:t>
            </a:r>
          </a:p>
        </p:txBody>
      </p:sp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204CF901-F035-D3B6-5A97-849E596812E5}"/>
              </a:ext>
            </a:extLst>
          </p:cNvPr>
          <p:cNvSpPr/>
          <p:nvPr/>
        </p:nvSpPr>
        <p:spPr>
          <a:xfrm rot="5400000">
            <a:off x="1802380" y="3399707"/>
            <a:ext cx="4218039" cy="50595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BE1ED95C-627F-1805-A9C6-FF5085C3A2FD}"/>
              </a:ext>
            </a:extLst>
          </p:cNvPr>
          <p:cNvSpPr/>
          <p:nvPr/>
        </p:nvSpPr>
        <p:spPr>
          <a:xfrm rot="5400000">
            <a:off x="7515112" y="3322445"/>
            <a:ext cx="4218039" cy="50595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538EB7F2-F57F-D177-77C8-CB7CE9566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7" y="1442813"/>
            <a:ext cx="3360420" cy="424434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9857B096-8549-E219-EE3D-A80157160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649" y="1415151"/>
            <a:ext cx="201930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6F836-4971-522D-91BD-84BED5EB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3"/>
            <a:ext cx="12192000" cy="744836"/>
          </a:xfrm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Scénario 1 : Génération Frugale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4702EB5-14D8-0FF1-EA04-BAC57B70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3336"/>
            <a:ext cx="12192000" cy="53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6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6F836-4971-522D-91BD-84BED5EB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3"/>
            <a:ext cx="12192000" cy="744836"/>
          </a:xfrm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Scénario 2 : Coopérations Territoriales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477D5AB-0475-B577-23F0-C2B49F49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922"/>
            <a:ext cx="12192000" cy="519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7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6F836-4971-522D-91BD-84BED5EB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3"/>
            <a:ext cx="12192000" cy="744836"/>
          </a:xfrm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Scénario 3 : Technologies vertes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B858B69-0A61-2020-802A-B1333256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1766"/>
            <a:ext cx="12192000" cy="46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3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6F836-4971-522D-91BD-84BED5EB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3"/>
            <a:ext cx="12192000" cy="744836"/>
          </a:xfrm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Scénario 4 : Pari Réparateur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AA8315-FA93-CB79-1F5A-A6D038CEF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412"/>
            <a:ext cx="12192000" cy="56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5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6F836-4971-522D-91BD-84BED5EB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3"/>
            <a:ext cx="12192000" cy="95756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Transition(s) 2050 : Principaux Résultats</a:t>
            </a:r>
            <a:br>
              <a:rPr lang="fr-FR" sz="3200" b="1" dirty="0">
                <a:solidFill>
                  <a:schemeClr val="bg1"/>
                </a:solidFill>
              </a:rPr>
            </a:br>
            <a:r>
              <a:rPr lang="fr-FR" sz="3200" b="1" dirty="0">
                <a:solidFill>
                  <a:schemeClr val="bg1"/>
                </a:solidFill>
              </a:rPr>
              <a:t>La neutralité carbone : possible mais difficile 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F53B1B65-E290-2DD0-35E8-2899D2E06762}"/>
              </a:ext>
            </a:extLst>
          </p:cNvPr>
          <p:cNvSpPr txBox="1">
            <a:spLocks/>
          </p:cNvSpPr>
          <p:nvPr/>
        </p:nvSpPr>
        <p:spPr>
          <a:xfrm>
            <a:off x="463200" y="1428664"/>
            <a:ext cx="6537311" cy="4644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/>
              <a:t>Atteindre la neutralité repose sur des paris humains</a:t>
            </a:r>
            <a:br>
              <a:rPr lang="fr-FR" sz="1800" b="1" dirty="0"/>
            </a:br>
            <a:r>
              <a:rPr lang="fr-FR" sz="1800" b="1" dirty="0"/>
              <a:t>ou technologiques forts </a:t>
            </a:r>
            <a:r>
              <a:rPr lang="fr-FR" sz="1800" dirty="0"/>
              <a:t>qui diffèrent selon les scénarios</a:t>
            </a:r>
            <a:r>
              <a:rPr lang="fr-FR" sz="1800" b="1" dirty="0"/>
              <a:t> </a:t>
            </a:r>
          </a:p>
          <a:p>
            <a:endParaRPr lang="fr-FR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/>
              <a:t>Deux scénarios apparaissent plus risqués </a:t>
            </a:r>
            <a:r>
              <a:rPr lang="fr-FR" sz="1800" dirty="0"/>
              <a:t>:</a:t>
            </a:r>
            <a:endParaRPr lang="fr-FR" sz="1800" b="1" dirty="0"/>
          </a:p>
          <a:p>
            <a:pPr marL="644525" lvl="1" indent="-285750">
              <a:buFont typeface="Courier New" panose="02070309020205020404" pitchFamily="49" charset="0"/>
              <a:buChar char="o"/>
            </a:pPr>
            <a:r>
              <a:rPr lang="fr-FR" sz="1800" dirty="0"/>
              <a:t>Scénario « S1 : Génération frugale » : </a:t>
            </a:r>
            <a:br>
              <a:rPr lang="fr-FR" sz="1800" dirty="0"/>
            </a:br>
            <a:r>
              <a:rPr lang="fr-FR" sz="1800" dirty="0"/>
              <a:t>très clivant socialement quant à sa désirabilité</a:t>
            </a:r>
          </a:p>
          <a:p>
            <a:pPr marL="644525" lvl="1" indent="-285750">
              <a:buFont typeface="Courier New" panose="02070309020205020404" pitchFamily="49" charset="0"/>
              <a:buChar char="o"/>
            </a:pPr>
            <a:r>
              <a:rPr lang="fr-FR" sz="1800" dirty="0"/>
              <a:t>Scénario « S4 : Pari réparateur » :</a:t>
            </a:r>
            <a:br>
              <a:rPr lang="fr-FR" sz="1800" dirty="0"/>
            </a:br>
            <a:r>
              <a:rPr lang="fr-FR" sz="1800" dirty="0"/>
              <a:t>risque fort de faisabilité technologique</a:t>
            </a:r>
            <a:endParaRPr lang="fr-FR" sz="1800" baseline="-25000" dirty="0"/>
          </a:p>
          <a:p>
            <a:endParaRPr lang="fr-FR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/>
              <a:t>Il faut agir immédiatement </a:t>
            </a:r>
            <a:r>
              <a:rPr lang="fr-FR" sz="1800" dirty="0"/>
              <a:t>car les transformations sociales et techniques à mener sont de grande ampleur</a:t>
            </a:r>
          </a:p>
          <a:p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/>
              <a:t>Il faut préserver le vivant </a:t>
            </a:r>
            <a:r>
              <a:rPr lang="fr-FR" sz="1800" dirty="0"/>
              <a:t>(biomasse et puits biologiques)</a:t>
            </a:r>
          </a:p>
          <a:p>
            <a:endParaRPr lang="fr-FR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FAE2CA-FCFA-F65C-A30A-254635FD79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2933" y="1428664"/>
            <a:ext cx="4345867" cy="42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7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6F836-4971-522D-91BD-84BED5EB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3"/>
            <a:ext cx="12192000" cy="986798"/>
          </a:xfrm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fr-FR" sz="2900" b="1" dirty="0">
                <a:solidFill>
                  <a:schemeClr val="bg1"/>
                </a:solidFill>
              </a:rPr>
              <a:t>Transition(s) 2050 : Principaux Résultats</a:t>
            </a:r>
            <a:br>
              <a:rPr lang="fr-FR" sz="2900" b="1" dirty="0">
                <a:solidFill>
                  <a:schemeClr val="bg1"/>
                </a:solidFill>
              </a:rPr>
            </a:br>
            <a:r>
              <a:rPr lang="fr-FR" sz="2900" b="1" dirty="0">
                <a:solidFill>
                  <a:schemeClr val="bg1"/>
                </a:solidFill>
              </a:rPr>
              <a:t>Réduire la demande d’énergie et maîtriser la consommation des ressources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18661A0-755C-9202-3D4C-FBF7BB015154}"/>
              </a:ext>
            </a:extLst>
          </p:cNvPr>
          <p:cNvSpPr txBox="1">
            <a:spLocks/>
          </p:cNvSpPr>
          <p:nvPr/>
        </p:nvSpPr>
        <p:spPr>
          <a:xfrm>
            <a:off x="463199" y="1916987"/>
            <a:ext cx="7180613" cy="398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/>
              <a:t>La réduction de la demande </a:t>
            </a:r>
            <a:r>
              <a:rPr lang="fr-FR" sz="1800" dirty="0"/>
              <a:t>est le facteur clé de l’atteinte</a:t>
            </a:r>
            <a:br>
              <a:rPr lang="fr-FR" sz="1800" dirty="0"/>
            </a:br>
            <a:r>
              <a:rPr lang="fr-FR" sz="1800" dirty="0"/>
              <a:t>de la neutralité carbone par :</a:t>
            </a:r>
          </a:p>
          <a:p>
            <a:pPr marL="598488" indent="-285750">
              <a:buFont typeface="Courier New" panose="02070309020205020404" pitchFamily="49" charset="0"/>
              <a:buChar char="o"/>
            </a:pPr>
            <a:r>
              <a:rPr lang="fr-FR" sz="1800" dirty="0"/>
              <a:t>La sobriété</a:t>
            </a:r>
          </a:p>
          <a:p>
            <a:pPr marL="598488" indent="-285750">
              <a:buFont typeface="Courier New" panose="02070309020205020404" pitchFamily="49" charset="0"/>
              <a:buChar char="o"/>
            </a:pPr>
            <a:r>
              <a:rPr lang="fr-FR" sz="1800" dirty="0"/>
              <a:t>L’efficacité énergétique</a:t>
            </a:r>
            <a:endParaRPr lang="fr-F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1800" dirty="0"/>
          </a:p>
          <a:p>
            <a:r>
              <a:rPr lang="fr-FR" sz="1800" b="1" dirty="0"/>
              <a:t>Nécessité d’une modification radicale </a:t>
            </a:r>
            <a:r>
              <a:rPr lang="fr-FR" sz="1800" dirty="0"/>
              <a:t>des modes de vies</a:t>
            </a:r>
            <a:br>
              <a:rPr lang="fr-FR" sz="1800" dirty="0"/>
            </a:br>
            <a:r>
              <a:rPr lang="fr-FR" sz="1800" dirty="0"/>
              <a:t>et des systèmes productifs</a:t>
            </a:r>
          </a:p>
          <a:p>
            <a:pPr marL="0" indent="0">
              <a:buNone/>
            </a:pP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b="1" dirty="0"/>
              <a:t>La pression sur les ressources naturelles </a:t>
            </a:r>
            <a:r>
              <a:rPr lang="fr-FR" sz="1800" dirty="0"/>
              <a:t>varie considérablement d’un scénario à l’autre.</a:t>
            </a:r>
            <a:r>
              <a:rPr lang="fr-FR" sz="1800" b="1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346883-C58C-3C0A-C30E-214ACBD31F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233" y="1157997"/>
            <a:ext cx="3313767" cy="3166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793B4E8-3CEE-7168-D367-14B150A31E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233" y="4385852"/>
            <a:ext cx="3346235" cy="23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164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440</Words>
  <Application>Microsoft Office PowerPoint</Application>
  <PresentationFormat>Grand écran</PresentationFormat>
  <Paragraphs>76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Inter</vt:lpstr>
      <vt:lpstr>Marianne</vt:lpstr>
      <vt:lpstr>Roboto</vt:lpstr>
      <vt:lpstr>Wingdings</vt:lpstr>
      <vt:lpstr>Thème Office</vt:lpstr>
      <vt:lpstr>   Les scénarios Transition(s) 2050  de l’ADEME </vt:lpstr>
      <vt:lpstr>La France vers la neutralité carbone?</vt:lpstr>
      <vt:lpstr>4 chemins (encore) possibles (mais difficiles) pour atteindre la neutralité carbone</vt:lpstr>
      <vt:lpstr>Scénario 1 : Génération Frugale</vt:lpstr>
      <vt:lpstr>Scénario 2 : Coopérations Territoriales</vt:lpstr>
      <vt:lpstr>Scénario 3 : Technologies vertes</vt:lpstr>
      <vt:lpstr>Scénario 4 : Pari Réparateur</vt:lpstr>
      <vt:lpstr>Transition(s) 2050 : Principaux Résultats La neutralité carbone : possible mais difficile </vt:lpstr>
      <vt:lpstr>Transition(s) 2050 : Principaux Résultats Réduire la demande d’énergie et maîtriser la consommation des ressources</vt:lpstr>
      <vt:lpstr>Transition(s) 2050 : Principaux Résultats Les énergies renouvelables dans le mix énergétique</vt:lpstr>
      <vt:lpstr>Pour en savoir plus : www.ademe.fr/les-futurs-en-transition/</vt:lpstr>
    </vt:vector>
  </TitlesOfParts>
  <Company>ADEME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GERSON Raphael</dc:creator>
  <cp:lastModifiedBy>GERSON Raphael</cp:lastModifiedBy>
  <cp:revision>20</cp:revision>
  <dcterms:created xsi:type="dcterms:W3CDTF">2023-01-03T16:05:12Z</dcterms:created>
  <dcterms:modified xsi:type="dcterms:W3CDTF">2024-02-06T17:12:35Z</dcterms:modified>
</cp:coreProperties>
</file>